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 lvl="0">
      <a:defRPr lang="es-CO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000000"/>
              </a:solidFill>
            </a:ln>
          </a:left>
          <a:right>
            <a:ln w="12700" cmpd="sng">
              <a:solidFill>
                <a:srgbClr val="000000"/>
              </a:solidFill>
            </a:ln>
          </a:right>
          <a:top>
            <a:ln w="12700" cmpd="sng">
              <a:solidFill>
                <a:srgbClr val="000000"/>
              </a:solidFill>
            </a:ln>
          </a:top>
          <a:bottom>
            <a:ln w="12700" cmpd="sng">
              <a:solidFill>
                <a:srgbClr val="000000"/>
              </a:solidFill>
            </a:ln>
          </a:bottom>
          <a:insideH>
            <a:ln w="12700" cmpd="sng">
              <a:solidFill>
                <a:srgbClr val="000000"/>
              </a:solidFill>
            </a:ln>
          </a:insideH>
          <a:insideV>
            <a:ln w="12700" cmpd="sng">
              <a:solidFill>
                <a:srgbClr val="000000"/>
              </a:solidFill>
            </a:ln>
          </a:insideV>
        </a:tcBdr>
        <a:fill>
          <a:noFill/>
        </a:fill>
      </a:tcStyle>
    </a:wholeTbl>
  </a:tblStyle>
  <a:tblStyle styleId="{00A15C55-8517-42AA-B614-E9B94910E394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FC000">
              <a:tint val="20000"/>
            </a:srgbClr>
          </a:solidFill>
        </a:fill>
      </a:tcStyle>
    </a:wholeTbl>
    <a:band1H>
      <a:tcStyle>
        <a:tcBdr/>
        <a:fill>
          <a:solidFill>
            <a:srgbClr val="FFC000">
              <a:tint val="40000"/>
            </a:srgbClr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C000">
              <a:tint val="40000"/>
            </a:srgb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rgbClr val="FFC000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rgbClr val="FFC000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rgbClr val="FFFFFF"/>
              </a:solidFill>
            </a:ln>
          </a:top>
        </a:tcBdr>
        <a:fill>
          <a:solidFill>
            <a:srgbClr val="FFC000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rgbClr val="FFFFFF"/>
              </a:solidFill>
            </a:ln>
          </a:bottom>
        </a:tcBdr>
        <a:fill>
          <a:solidFill>
            <a:srgbClr val="FFC000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4" d="100"/>
          <a:sy n="64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587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1048588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589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590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12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1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1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1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596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59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59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59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01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0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0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0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17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48618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19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20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22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23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24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25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26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28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48629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30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48631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32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33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34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592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593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594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582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583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36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637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48638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39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40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606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1048607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48608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609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48610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48577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48578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8CBB-99F1-40A9-BBED-332850414E5C}" type="datetimeFigureOut">
              <a:rPr lang="es-CO" smtClean="0"/>
              <a:t>27/01/2024</a:t>
            </a:fld>
            <a:endParaRPr lang="es-CO"/>
          </a:p>
        </p:txBody>
      </p:sp>
      <p:sp>
        <p:nvSpPr>
          <p:cNvPr id="104857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1048580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70E98-055D-4E06-8454-E14FC04C18F0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Imagen 209715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823314" y="1146599"/>
            <a:ext cx="3103887" cy="31062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pic>
        <p:nvPicPr>
          <p:cNvPr id="4" name="Video de WhatsApp 2024-01-26 a las 19.50.52_dec859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360" y="1358913"/>
            <a:ext cx="2878073" cy="5085184"/>
          </a:xfrm>
          <a:prstGeom prst="rect">
            <a:avLst/>
          </a:prstGeom>
        </p:spPr>
      </p:pic>
      <p:pic>
        <p:nvPicPr>
          <p:cNvPr id="5" name="Video de WhatsApp 2024-01-26 a las 19.53.45_96a4842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0176" y="1268760"/>
            <a:ext cx="2952328" cy="50800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03712" y="1381098"/>
            <a:ext cx="3674404" cy="3693319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s-CO" b="1" dirty="0" smtClean="0">
                <a:latin typeface="Comic Sans MS" panose="030F0702030302020204" pitchFamily="66" charset="0"/>
              </a:rPr>
              <a:t>PROCESO DE INSCRIPCION</a:t>
            </a:r>
          </a:p>
          <a:p>
            <a:endParaRPr lang="es-CO" b="1" dirty="0">
              <a:latin typeface="Comic Sans MS" panose="030F0702030302020204" pitchFamily="66" charset="0"/>
            </a:endParaRPr>
          </a:p>
          <a:p>
            <a:r>
              <a:rPr lang="es-CO" dirty="0" smtClean="0">
                <a:latin typeface="Comic Sans MS" panose="030F0702030302020204" pitchFamily="66" charset="0"/>
              </a:rPr>
              <a:t>Whatsapp: 3202631321</a:t>
            </a:r>
          </a:p>
          <a:p>
            <a:r>
              <a:rPr lang="es-CO" dirty="0" smtClean="0">
                <a:latin typeface="Comic Sans MS" panose="030F0702030302020204" pitchFamily="66" charset="0"/>
              </a:rPr>
              <a:t>Instagram: warriorhoodtennis</a:t>
            </a:r>
          </a:p>
          <a:p>
            <a:endParaRPr lang="es-CO" dirty="0">
              <a:latin typeface="Comic Sans MS" panose="030F0702030302020204" pitchFamily="66" charset="0"/>
            </a:endParaRPr>
          </a:p>
          <a:p>
            <a:endParaRPr lang="es-CO" dirty="0" smtClean="0">
              <a:latin typeface="Comic Sans MS" panose="030F0702030302020204" pitchFamily="66" charset="0"/>
            </a:endParaRPr>
          </a:p>
          <a:p>
            <a:r>
              <a:rPr lang="es-CO" b="1" dirty="0" smtClean="0">
                <a:latin typeface="Comic Sans MS" panose="030F0702030302020204" pitchFamily="66" charset="0"/>
              </a:rPr>
              <a:t>SEDES:</a:t>
            </a:r>
          </a:p>
          <a:p>
            <a:endParaRPr lang="es-CO" b="1" dirty="0">
              <a:latin typeface="Comic Sans MS" panose="030F0702030302020204" pitchFamily="66" charset="0"/>
            </a:endParaRPr>
          </a:p>
          <a:p>
            <a:r>
              <a:rPr lang="es-CO" b="1" dirty="0" smtClean="0">
                <a:latin typeface="Comic Sans MS" panose="030F0702030302020204" pitchFamily="66" charset="0"/>
              </a:rPr>
              <a:t>Mosquera: </a:t>
            </a:r>
            <a:r>
              <a:rPr lang="es-CO" dirty="0" smtClean="0">
                <a:latin typeface="Comic Sans MS" panose="030F0702030302020204" pitchFamily="66" charset="0"/>
              </a:rPr>
              <a:t>Conjunto residencial </a:t>
            </a:r>
          </a:p>
          <a:p>
            <a:r>
              <a:rPr lang="es-CO" b="1" dirty="0">
                <a:latin typeface="Comic Sans MS" panose="030F0702030302020204" pitchFamily="66" charset="0"/>
              </a:rPr>
              <a:t> </a:t>
            </a:r>
            <a:r>
              <a:rPr lang="es-CO" b="1" dirty="0" smtClean="0">
                <a:latin typeface="Comic Sans MS" panose="030F0702030302020204" pitchFamily="66" charset="0"/>
              </a:rPr>
              <a:t>           </a:t>
            </a:r>
            <a:r>
              <a:rPr lang="es-CO" dirty="0" smtClean="0">
                <a:latin typeface="Comic Sans MS" panose="030F0702030302020204" pitchFamily="66" charset="0"/>
              </a:rPr>
              <a:t>Cortijo Serrezuela.</a:t>
            </a:r>
          </a:p>
          <a:p>
            <a:endParaRPr lang="es-CO" b="1" dirty="0">
              <a:latin typeface="Comic Sans MS" panose="030F0702030302020204" pitchFamily="66" charset="0"/>
            </a:endParaRPr>
          </a:p>
          <a:p>
            <a:r>
              <a:rPr lang="es-CO" b="1" dirty="0" smtClean="0">
                <a:latin typeface="Comic Sans MS" panose="030F0702030302020204" pitchFamily="66" charset="0"/>
              </a:rPr>
              <a:t>Bogotá: </a:t>
            </a:r>
            <a:r>
              <a:rPr lang="es-CO" dirty="0" smtClean="0">
                <a:latin typeface="Comic Sans MS" panose="030F0702030302020204" pitchFamily="66" charset="0"/>
              </a:rPr>
              <a:t>Club de Pensionados </a:t>
            </a:r>
          </a:p>
          <a:p>
            <a:r>
              <a:rPr lang="es-CO" b="1" dirty="0">
                <a:latin typeface="Comic Sans MS" panose="030F0702030302020204" pitchFamily="66" charset="0"/>
              </a:rPr>
              <a:t> </a:t>
            </a:r>
            <a:r>
              <a:rPr lang="es-CO" b="1" dirty="0" smtClean="0">
                <a:latin typeface="Comic Sans MS" panose="030F0702030302020204" pitchFamily="66" charset="0"/>
              </a:rPr>
              <a:t>         </a:t>
            </a:r>
            <a:r>
              <a:rPr lang="es-CO" dirty="0" smtClean="0">
                <a:latin typeface="Comic Sans MS" panose="030F0702030302020204" pitchFamily="66" charset="0"/>
              </a:rPr>
              <a:t>Ferroviarios </a:t>
            </a:r>
            <a:endParaRPr lang="es-CO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CuadroTexto 1048584"/>
          <p:cNvSpPr txBox="1"/>
          <p:nvPr/>
        </p:nvSpPr>
        <p:spPr>
          <a:xfrm rot="21600000">
            <a:off x="335360" y="1386708"/>
            <a:ext cx="10258259" cy="26776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s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MISIÓ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</a:t>
            </a:r>
            <a:endParaRPr lang="es-US" sz="28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Promove</a:t>
            </a:r>
            <a:r>
              <a:rPr lang="es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r el deporte y sano esparcimiento a niños, jóvenes y adultos a  través de programas que mejoran  áreas de desarrollo motriz, cognitiva, social y afectiva elevando su calidad de vida  y optimizando el potencial de cada persona para obtener como resultado un ser humano más sano y feliz</a:t>
            </a: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es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97154" name="Imagen 209715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456040" y="4064366"/>
            <a:ext cx="3352494" cy="2168608"/>
          </a:xfrm>
          <a:prstGeom prst="rect">
            <a:avLst/>
          </a:prstGeom>
        </p:spPr>
      </p:pic>
      <p:pic>
        <p:nvPicPr>
          <p:cNvPr id="2097155" name="Imagen 209715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pic>
        <p:nvPicPr>
          <p:cNvPr id="2097156" name="Imagen 209715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45252" y="4030610"/>
            <a:ext cx="3028012" cy="22470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CuadroTexto 1048583"/>
          <p:cNvSpPr txBox="1"/>
          <p:nvPr/>
        </p:nvSpPr>
        <p:spPr>
          <a:xfrm rot="21600000">
            <a:off x="557228" y="1228397"/>
            <a:ext cx="9886438" cy="44012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VISION.</a:t>
            </a:r>
            <a:endParaRPr lang="es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s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latin typeface="Comic Sans MS" panose="030F0702030302020204" pitchFamily="66" charset="0"/>
              </a:rPr>
              <a:t>Nuestra visi</a:t>
            </a:r>
            <a:r>
              <a:rPr lang="es-US" altLang="en-US" sz="2800" b="0" dirty="0">
                <a:solidFill>
                  <a:srgbClr val="000000"/>
                </a:solidFill>
                <a:latin typeface="Comic Sans MS" panose="030F0702030302020204" pitchFamily="66" charset="0"/>
              </a:rPr>
              <a:t>ón </a:t>
            </a:r>
            <a:r>
              <a:rPr lang="es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va orientada a ofrecer un espacio de salud, deporte y esparcimiento a toda persona sin importar su </a:t>
            </a:r>
            <a:r>
              <a:rPr lang="es-US" sz="2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condición </a:t>
            </a:r>
            <a:r>
              <a:rPr lang="es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física, social  ó económica.</a:t>
            </a:r>
          </a:p>
          <a:p>
            <a:endParaRPr lang="es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Nuestro</a:t>
            </a:r>
            <a:r>
              <a:rPr lang="es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pilar son los niños, ya que en la infancia es donde se generan hábitos saludables para toda la vida y nuestro objetivo principal es mejorar su calidad de vida a través de experiencias positivas con el deporte. </a:t>
            </a:r>
          </a:p>
        </p:txBody>
      </p:sp>
      <p:pic>
        <p:nvPicPr>
          <p:cNvPr id="2097152" name="Imagen 209715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1988840"/>
            <a:ext cx="1249951" cy="32933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Imagen 209715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graphicFrame>
        <p:nvGraphicFramePr>
          <p:cNvPr id="4194304" name="Tabla 41943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27528"/>
              </p:ext>
            </p:extLst>
          </p:nvPr>
        </p:nvGraphicFramePr>
        <p:xfrm>
          <a:off x="576825" y="1484784"/>
          <a:ext cx="10271703" cy="5303520"/>
        </p:xfrm>
        <a:graphic>
          <a:graphicData uri="http://schemas.openxmlformats.org/drawingml/2006/table">
            <a:tbl>
              <a:tblPr firstRow="1" bandRow="1">
                <a:tableStyleId>{00A15C55-8517-42AA-B614-E9B94910E394}</a:tableStyleId>
              </a:tblPr>
              <a:tblGrid>
                <a:gridCol w="10271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0312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400" dirty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CURSOS PRESENCIALES</a:t>
                      </a:r>
                      <a:endParaRPr lang="es-US" altLang="en-US" sz="2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altLang="en-US" sz="2400" dirty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TENIS DE CAMPO</a:t>
                      </a:r>
                      <a:endParaRPr lang="es-US" alt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900">
                <a:tc>
                  <a:txBody>
                    <a:bodyPr/>
                    <a:lstStyle/>
                    <a:p>
                      <a:r>
                        <a:rPr lang="es-US" altLang="en-US" b="1" dirty="0" smtClean="0">
                          <a:latin typeface="Comic Sans MS" panose="030F0702030302020204" pitchFamily="66" charset="0"/>
                        </a:rPr>
                        <a:t>-EN</a:t>
                      </a: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GRUPO (BOGOTA).</a:t>
                      </a:r>
                    </a:p>
                    <a:p>
                      <a:endParaRPr lang="es-US" altLang="en-US" b="1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Mínimo 4 jugadores.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Una hora u hora y media de clase,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(dependiendo edad y nivel de juego).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2 días a la semana. (8 clases)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Horarios</a:t>
                      </a: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: Lunes, Martes, Miércoles y Viernes.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           12pm – 3pm </a:t>
                      </a:r>
                      <a:endParaRPr lang="es-US" altLang="en-US" b="1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US" altLang="en-US" b="1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US" altLang="en-US" b="1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sng" baseline="0" dirty="0" smtClean="0">
                          <a:latin typeface="Comic Sans MS" panose="030F0702030302020204" pitchFamily="66" charset="0"/>
                        </a:rPr>
                        <a:t>Incluye</a:t>
                      </a: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Material didáctico (Raqueta, bolas, conos, aros,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Entrenador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Caddie (recogebolas)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Alquiler del campo, (polvo de ladrillo).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US" altLang="en-US" b="1" baseline="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2924944"/>
            <a:ext cx="3528392" cy="29078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Imagen 209715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84541"/>
              </p:ext>
            </p:extLst>
          </p:nvPr>
        </p:nvGraphicFramePr>
        <p:xfrm>
          <a:off x="576825" y="1556792"/>
          <a:ext cx="10199695" cy="48335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99695">
                  <a:extLst>
                    <a:ext uri="{9D8B030D-6E8A-4147-A177-3AD203B41FA5}">
                      <a16:colId xmlns:a16="http://schemas.microsoft.com/office/drawing/2014/main" val="4173871142"/>
                    </a:ext>
                  </a:extLst>
                </a:gridCol>
              </a:tblGrid>
              <a:tr h="901665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400" dirty="0" smtClean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CURSOS PRESENCIALES</a:t>
                      </a:r>
                      <a:endParaRPr lang="es-US" altLang="en-US" sz="24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altLang="en-US" sz="2400" dirty="0" smtClean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TENIS DE CAMPO</a:t>
                      </a:r>
                      <a:endParaRPr lang="es-US" altLang="en-US" sz="24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737005"/>
                  </a:ext>
                </a:extLst>
              </a:tr>
              <a:tr h="3706846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CO" b="1" i="0" dirty="0" smtClean="0">
                          <a:latin typeface="Comic Sans MS" panose="030F0702030302020204" pitchFamily="66" charset="0"/>
                        </a:rPr>
                        <a:t>EN</a:t>
                      </a:r>
                      <a:r>
                        <a:rPr lang="es-CO" b="1" i="0" baseline="0" dirty="0" smtClean="0">
                          <a:latin typeface="Comic Sans MS" panose="030F0702030302020204" pitchFamily="66" charset="0"/>
                        </a:rPr>
                        <a:t> GRUPO (MOSQUERA).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s-CO" b="1" i="0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No hay limite de jugadores.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Una hora u hora y media de clase.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(dependiendo la edad y nivel de juego).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intensidad horaria depende la disponibilidad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del alumno.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Horarios: Lunes, Martes, miércoles y Viernes.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           4:30pm – 6:00pm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US" altLang="en-US" b="1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sng" baseline="0" dirty="0" smtClean="0">
                          <a:latin typeface="Comic Sans MS" panose="030F0702030302020204" pitchFamily="66" charset="0"/>
                        </a:rPr>
                        <a:t>Incluye</a:t>
                      </a: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Material didáctico (raqueta, bolas, conos, aros,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Entrenador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Cancha sintética.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00826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2564904"/>
            <a:ext cx="3640893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271753"/>
              </p:ext>
            </p:extLst>
          </p:nvPr>
        </p:nvGraphicFramePr>
        <p:xfrm>
          <a:off x="576825" y="1628800"/>
          <a:ext cx="10127687" cy="40896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27687">
                  <a:extLst>
                    <a:ext uri="{9D8B030D-6E8A-4147-A177-3AD203B41FA5}">
                      <a16:colId xmlns:a16="http://schemas.microsoft.com/office/drawing/2014/main" val="173771321"/>
                    </a:ext>
                  </a:extLst>
                </a:gridCol>
              </a:tblGrid>
              <a:tr h="920171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400" dirty="0" smtClean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CURSOS PRESENCIALES</a:t>
                      </a:r>
                      <a:endParaRPr lang="es-US" altLang="en-US" sz="24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altLang="en-US" sz="2400" dirty="0" smtClean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TENIS DE CAMPO</a:t>
                      </a:r>
                      <a:endParaRPr lang="es-US" altLang="en-US" sz="24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368917"/>
                  </a:ext>
                </a:extLst>
              </a:tr>
              <a:tr h="3169477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CO" b="1" i="0" baseline="0" dirty="0" smtClean="0">
                          <a:latin typeface="Comic Sans MS" panose="030F0702030302020204" pitchFamily="66" charset="0"/>
                        </a:rPr>
                        <a:t>INDIVIDUAL (BOGOTA).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s-CO" b="1" i="0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Una o dos horas.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Horarios: Disponibilidad </a:t>
                      </a: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de tiempo de las </a:t>
                      </a: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dos partes.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sng" baseline="0" dirty="0" smtClean="0">
                          <a:latin typeface="Comic Sans MS" panose="030F0702030302020204" pitchFamily="66" charset="0"/>
                        </a:rPr>
                        <a:t>Incluye</a:t>
                      </a: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Material didáctico (Raqueta, bolas, conos, aros,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Entrenador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Caddie (recogebolas)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Alquiler del campo, (polvo de ladrillo).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921144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2636912"/>
            <a:ext cx="331236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954761"/>
              </p:ext>
            </p:extLst>
          </p:nvPr>
        </p:nvGraphicFramePr>
        <p:xfrm>
          <a:off x="576825" y="1772816"/>
          <a:ext cx="10127687" cy="43924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27687">
                  <a:extLst>
                    <a:ext uri="{9D8B030D-6E8A-4147-A177-3AD203B41FA5}">
                      <a16:colId xmlns:a16="http://schemas.microsoft.com/office/drawing/2014/main" val="1076606675"/>
                    </a:ext>
                  </a:extLst>
                </a:gridCol>
              </a:tblGrid>
              <a:tr h="106844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400" dirty="0" smtClean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CURSOS PRESENCIALES</a:t>
                      </a:r>
                      <a:endParaRPr lang="es-US" altLang="en-US" sz="24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altLang="en-US" sz="2400" dirty="0" smtClean="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</a:rPr>
                        <a:t>TENIS DE CAMPO</a:t>
                      </a:r>
                      <a:endParaRPr lang="es-US" altLang="en-US" sz="24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22648"/>
                  </a:ext>
                </a:extLst>
              </a:tr>
              <a:tr h="3324045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CO" b="1" i="0" baseline="0" dirty="0" smtClean="0">
                          <a:latin typeface="Comic Sans MS" panose="030F0702030302020204" pitchFamily="66" charset="0"/>
                        </a:rPr>
                        <a:t>INDIVIDUAL (MOSQUERA).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s-CO" b="1" i="0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Una o dos horas.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Horarios: Disponibilidad </a:t>
                      </a: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de tiempo de las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dos </a:t>
                      </a: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partes.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sng" baseline="0" dirty="0" smtClean="0">
                          <a:latin typeface="Comic Sans MS" panose="030F0702030302020204" pitchFamily="66" charset="0"/>
                        </a:rPr>
                        <a:t>Incluye</a:t>
                      </a: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u="none" baseline="0" dirty="0" smtClean="0">
                          <a:latin typeface="Comic Sans MS" panose="030F0702030302020204" pitchFamily="66" charset="0"/>
                        </a:rPr>
                        <a:t>Material didáctico (bolas, conos, aros,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altLang="en-US" b="1" baseline="0" dirty="0" smtClean="0">
                          <a:latin typeface="Comic Sans MS" panose="030F0702030302020204" pitchFamily="66" charset="0"/>
                        </a:rPr>
                        <a:t>Entrenador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US" b="1" baseline="0" dirty="0" smtClean="0">
                          <a:latin typeface="Comic Sans MS" panose="030F0702030302020204" pitchFamily="66" charset="0"/>
                        </a:rPr>
                        <a:t>Cancha sintética.</a:t>
                      </a:r>
                      <a:endParaRPr lang="es-CO" dirty="0" smtClean="0"/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868827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2996952"/>
            <a:ext cx="2088232" cy="2996952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13345" y="3013023"/>
            <a:ext cx="2447151" cy="29808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691425"/>
              </p:ext>
            </p:extLst>
          </p:nvPr>
        </p:nvGraphicFramePr>
        <p:xfrm>
          <a:off x="191344" y="1556792"/>
          <a:ext cx="10585177" cy="17328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4994">
                  <a:extLst>
                    <a:ext uri="{9D8B030D-6E8A-4147-A177-3AD203B41FA5}">
                      <a16:colId xmlns:a16="http://schemas.microsoft.com/office/drawing/2014/main" val="1625084714"/>
                    </a:ext>
                  </a:extLst>
                </a:gridCol>
                <a:gridCol w="2288687">
                  <a:extLst>
                    <a:ext uri="{9D8B030D-6E8A-4147-A177-3AD203B41FA5}">
                      <a16:colId xmlns:a16="http://schemas.microsoft.com/office/drawing/2014/main" val="3878340403"/>
                    </a:ext>
                  </a:extLst>
                </a:gridCol>
                <a:gridCol w="2288687">
                  <a:extLst>
                    <a:ext uri="{9D8B030D-6E8A-4147-A177-3AD203B41FA5}">
                      <a16:colId xmlns:a16="http://schemas.microsoft.com/office/drawing/2014/main" val="3811370902"/>
                    </a:ext>
                  </a:extLst>
                </a:gridCol>
                <a:gridCol w="2217165">
                  <a:extLst>
                    <a:ext uri="{9D8B030D-6E8A-4147-A177-3AD203B41FA5}">
                      <a16:colId xmlns:a16="http://schemas.microsoft.com/office/drawing/2014/main" val="2635542376"/>
                    </a:ext>
                  </a:extLst>
                </a:gridCol>
                <a:gridCol w="2145644">
                  <a:extLst>
                    <a:ext uri="{9D8B030D-6E8A-4147-A177-3AD203B41FA5}">
                      <a16:colId xmlns:a16="http://schemas.microsoft.com/office/drawing/2014/main" val="705419396"/>
                    </a:ext>
                  </a:extLst>
                </a:gridCol>
              </a:tblGrid>
              <a:tr h="328356"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GRUPO</a:t>
                      </a:r>
                    </a:p>
                    <a:p>
                      <a:pPr algn="ctr"/>
                      <a:r>
                        <a:rPr lang="es-CO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HOMMIK SCHOOL</a:t>
                      </a:r>
                      <a:endParaRPr lang="es-CO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INDIVIDUAL</a:t>
                      </a:r>
                    </a:p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HOMMIK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SCHOOL</a:t>
                      </a:r>
                      <a:endParaRPr lang="es-CO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EN GRUPO</a:t>
                      </a:r>
                    </a:p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AL PUBLICO</a:t>
                      </a:r>
                      <a:endParaRPr lang="es-CO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INDIVIDUAL</a:t>
                      </a:r>
                    </a:p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AL PUBLICO</a:t>
                      </a:r>
                      <a:endParaRPr lang="es-CO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467366"/>
                  </a:ext>
                </a:extLst>
              </a:tr>
              <a:tr h="465172">
                <a:tc>
                  <a:txBody>
                    <a:bodyPr/>
                    <a:lstStyle/>
                    <a:p>
                      <a:r>
                        <a:rPr lang="es-CO" dirty="0" smtClean="0">
                          <a:latin typeface="Comic Sans MS" panose="030F0702030302020204" pitchFamily="66" charset="0"/>
                        </a:rPr>
                        <a:t>BOGOTA</a:t>
                      </a:r>
                      <a:endParaRPr lang="es-CO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hora      $ 200.000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1 ½  hora  $ 300.000</a:t>
                      </a:r>
                      <a:endParaRPr lang="es-CO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hora   $ 80,000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2 horas $ 150,000</a:t>
                      </a:r>
                      <a:endParaRPr lang="es-CO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hora      $ 300.000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1 ½  hora  $ 450.000</a:t>
                      </a:r>
                      <a:endParaRPr lang="es-CO" sz="1400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hora   $ 90,000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2 horas $ 170,000</a:t>
                      </a:r>
                      <a:endParaRPr lang="es-CO" sz="1400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44154"/>
                  </a:ext>
                </a:extLst>
              </a:tr>
              <a:tr h="574624">
                <a:tc>
                  <a:txBody>
                    <a:bodyPr/>
                    <a:lstStyle/>
                    <a:p>
                      <a:r>
                        <a:rPr lang="es-CO" dirty="0" smtClean="0">
                          <a:latin typeface="Comic Sans MS" panose="030F0702030302020204" pitchFamily="66" charset="0"/>
                        </a:rPr>
                        <a:t>MOSQUERA</a:t>
                      </a:r>
                      <a:endParaRPr lang="es-CO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1 hora        $ 12.000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1 ½ hora      $ 16.000  </a:t>
                      </a:r>
                      <a:endParaRPr lang="es-CO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hora    $ 35.000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2 horas  $ 60,000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1 hora        $ 16.000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1 ½ hora      $ 20.000  </a:t>
                      </a:r>
                      <a:endParaRPr lang="es-CO" sz="1400" dirty="0" smtClean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 hora    $ 50.000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400" baseline="0" dirty="0" smtClean="0">
                          <a:latin typeface="Comic Sans MS" panose="030F0702030302020204" pitchFamily="66" charset="0"/>
                        </a:rPr>
                        <a:t>2 horas  $ 85,000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748822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1343" y="3487535"/>
            <a:ext cx="3816425" cy="258532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Comic Sans MS" panose="030F0702030302020204" pitchFamily="66" charset="0"/>
              </a:rPr>
              <a:t>VENTAJAS:</a:t>
            </a:r>
          </a:p>
          <a:p>
            <a:endParaRPr lang="es-CO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Comic Sans MS" panose="030F0702030302020204" pitchFamily="66" charset="0"/>
              </a:rPr>
              <a:t>Disciplina.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Comic Sans MS" panose="030F0702030302020204" pitchFamily="66" charset="0"/>
              </a:rPr>
              <a:t>A</a:t>
            </a:r>
            <a:r>
              <a:rPr lang="es-CO" dirty="0" smtClean="0">
                <a:latin typeface="Comic Sans MS" panose="030F0702030302020204" pitchFamily="66" charset="0"/>
              </a:rPr>
              <a:t>prender a tomar decisiones.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Comic Sans MS" panose="030F0702030302020204" pitchFamily="66" charset="0"/>
              </a:rPr>
              <a:t>Trabajar en equipo.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Comic Sans MS" panose="030F0702030302020204" pitchFamily="66" charset="0"/>
              </a:rPr>
              <a:t>Optimizar las derrotas.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Comic Sans MS" panose="030F0702030302020204" pitchFamily="66" charset="0"/>
              </a:rPr>
              <a:t>Participar en torneos.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>
                <a:latin typeface="Comic Sans MS" panose="030F0702030302020204" pitchFamily="66" charset="0"/>
              </a:rPr>
              <a:t>A un futuro buscar beca universitaria.</a:t>
            </a:r>
            <a:endParaRPr lang="es-CO" dirty="0">
              <a:latin typeface="Comic Sans MS" panose="030F0702030302020204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25486" y="3517263"/>
            <a:ext cx="6408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UNIFORME: (Opcional)</a:t>
            </a:r>
          </a:p>
          <a:p>
            <a:endParaRPr lang="es-CO" dirty="0"/>
          </a:p>
          <a:p>
            <a:r>
              <a:rPr lang="es-CO" dirty="0" smtClean="0"/>
              <a:t>Costo: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Naranja.  Talla 2 – 16   $ 50.000</a:t>
            </a:r>
          </a:p>
          <a:p>
            <a:r>
              <a:rPr lang="es-CO" dirty="0"/>
              <a:t> </a:t>
            </a:r>
            <a:r>
              <a:rPr lang="es-CO" dirty="0" smtClean="0"/>
              <a:t>                      Talla S – XL   $ 60.000</a:t>
            </a:r>
          </a:p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Azul.         Talla 2 – 16   $ 60.000</a:t>
            </a:r>
          </a:p>
          <a:p>
            <a:r>
              <a:rPr lang="es-CO" dirty="0"/>
              <a:t> </a:t>
            </a:r>
            <a:r>
              <a:rPr lang="es-CO" dirty="0" smtClean="0"/>
              <a:t>                      Talla S – XL    $ 70.000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3289657"/>
            <a:ext cx="2592288" cy="27832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40" y="3908798"/>
            <a:ext cx="3920521" cy="2420888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874798" y="1412777"/>
            <a:ext cx="2698683" cy="2755218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8399" y="3089263"/>
            <a:ext cx="2656301" cy="2029979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81" y="1449143"/>
            <a:ext cx="4202110" cy="2516882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728303" y="1412777"/>
            <a:ext cx="2128338" cy="3528391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4572" y="1412777"/>
            <a:ext cx="2710128" cy="18002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35624" y="4437112"/>
            <a:ext cx="3008239" cy="2178317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661" y="4002391"/>
            <a:ext cx="3620867" cy="2613038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25" y="0"/>
            <a:ext cx="1936854" cy="13589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564</Words>
  <Application>Microsoft Office PowerPoint</Application>
  <PresentationFormat>Panorámica</PresentationFormat>
  <Paragraphs>119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2201117TL</dc:creator>
  <cp:lastModifiedBy>LUIS PEREZ</cp:lastModifiedBy>
  <cp:revision>23</cp:revision>
  <dcterms:created xsi:type="dcterms:W3CDTF">2024-01-24T07:42:10Z</dcterms:created>
  <dcterms:modified xsi:type="dcterms:W3CDTF">2024-01-27T12:53:41Z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570a0b838069440cbc6d15b0c60b4e91</vt:lpwstr>
  </property>
</Properties>
</file>