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 lvl="0">
      <a:defRPr lang="es-CO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0AAF3-B987-0A85-66EA-B4BA11DAB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DF21F3-B420-AE1D-57D0-BF4351571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A6F965-1266-EC96-2AD9-26261608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BD9207-900A-3E0A-87B9-0BC60B3C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796490-C75C-9C2F-1C90-8ECDAFB4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151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53521-8487-4F3A-94E4-66FD3F88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256650-F11A-B874-5840-2FBE373C9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A91873-978E-1977-0CE3-1A2BC6B7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E080C0-0157-65B9-A04B-BF385064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938388-07B6-D9F8-49B9-6372879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320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535CF3-0819-3866-2E71-5079297A1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470D8D-0D08-AEA1-E1B6-64EF57566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803F2F-8BA6-126F-93AD-0E30F731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A851BB-2EA1-7CAE-DCFD-35B6BBBD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4E34FA-C0BD-CD56-E349-EED19A56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805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F35CE-B099-22BC-A813-00F52F50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4F8D5-C14E-D3EC-4472-76CEBB47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D448A-A426-D174-BBE1-6C9DEDFA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13E3F0-5F51-8429-7DE1-90D1975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1AB3F-0CD7-3E71-4C63-AB86946D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504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86137-2FAE-2561-D937-45D45F21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7A628C-466F-5D2B-C0D1-E4BA81117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9F635-EA94-EC28-AF6B-6C310A7AB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742A2A-980F-0A64-1D23-9403A631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AD7C4-5BBE-C8D6-A374-4A035AB2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49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FCCE6-EEC8-163A-6A65-4786DB87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47B1FB-382B-3882-CF79-7FCC961AA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C668D0-FBED-08C1-C3F5-B23DC16EF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E4DA5A-45A1-D10E-4EB5-BDEA09AA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563301-2C3F-8A85-9388-1BDCD162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91D161-5846-EFCB-0989-C6846106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258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D3FA6-07D1-43B7-6661-B9C64527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8770EE-0967-BB18-B01C-1A71B5B83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EC05BC-8C1D-6BFD-2AA2-5435CFC1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251C49-50AD-652A-7AAD-B244820F0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5C69F5-B876-4784-7E3E-F6EF5B4424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E238E1-93B2-F91B-64A9-CF29086C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10674A9-7020-12FB-D748-C7362A6A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5BC3F9-B0F5-39D7-2CCD-EF96C21D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501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C24ED-ABB4-1FBD-B2D6-16EA1846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618C75-E38B-2966-F79F-1465B286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13077D-C9C0-0053-C7E8-A1797CD20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439BE5-31AC-9420-9BF7-1E69AD41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029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AD1F1F-511E-5898-B309-18702EBE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A9613D-6A14-57FC-3A57-34DD48CE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3DB8BC-8A4C-F706-C089-88758D5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868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C3FA2-C61F-1E22-BE71-58FA6E34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1D2CD-9158-039A-5FD6-65A9A86C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0C696A-6F90-7FFA-99E7-1E614F313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6971DF-0689-960D-30D4-64710023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F3FCAB-C9F9-5E42-A8D5-491685D2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CAC90B-25F6-C8B8-548F-1292187B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283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BE0B5-6BA3-297A-2D64-8E77F5E0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A23A87-A082-1182-C4CD-587D2A1B24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ED8F46-BDAE-D5E0-8357-9B6707D0D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DD41D7-0450-4181-C811-6E7107F7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BF6DF9-8737-C5C3-B2D3-DF10F9DF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D2AB63-9E39-B288-7415-BB89FEBA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258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36F7D6-F76C-8D92-2408-E68F4AE7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35EA52-5A02-2FF6-2C09-1D161921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950EBF-D2D9-156D-051C-7BDC87269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54FF94-F5F7-B21B-2A73-5F5633B80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908A76-A60E-10A9-0787-CE74022A2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843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aficm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hyperlink" Target="https://academiaficm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4212877"/>
            <a:ext cx="2433098" cy="23996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75202" y="6212410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  <a:hlinkClick r:id="rId3"/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335" r="14578" b="-335"/>
          <a:stretch/>
        </p:blipFill>
        <p:spPr>
          <a:xfrm>
            <a:off x="7647708" y="1368409"/>
            <a:ext cx="4368800" cy="27537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6472" y="1369629"/>
            <a:ext cx="56249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PROCESO DE INSCRIPCIÓN PARA FAMILIAS HOMMIK </a:t>
            </a:r>
            <a:r>
              <a:rPr lang="es-ES" sz="2400" dirty="0" smtClean="0"/>
              <a:t>– ACADEMIA FICM</a:t>
            </a:r>
          </a:p>
          <a:p>
            <a:endParaRPr lang="es-ES" sz="2400" dirty="0" smtClean="0"/>
          </a:p>
          <a:p>
            <a:pPr marL="342900" indent="-342900">
              <a:buAutoNum type="arabicPeriod"/>
            </a:pPr>
            <a:r>
              <a:rPr lang="es-ES" sz="2400" dirty="0" smtClean="0"/>
              <a:t>Hacer </a:t>
            </a:r>
            <a:r>
              <a:rPr lang="es-ES" sz="2400" dirty="0"/>
              <a:t>la inscripción a través del formulario para mostrar su interés en hacer parte de este proceso de </a:t>
            </a:r>
            <a:r>
              <a:rPr lang="es-ES" sz="2400" dirty="0" smtClean="0"/>
              <a:t>formación.</a:t>
            </a:r>
            <a:endParaRPr lang="es-ES" sz="2400" dirty="0"/>
          </a:p>
          <a:p>
            <a:pPr marL="342900" indent="-342900">
              <a:buAutoNum type="arabicPeriod"/>
            </a:pPr>
            <a:r>
              <a:rPr lang="es-ES" sz="2400" dirty="0" smtClean="0"/>
              <a:t>La </a:t>
            </a:r>
            <a:r>
              <a:rPr lang="es-ES" sz="2400" dirty="0"/>
              <a:t>academia se comunicará con la familia para concretar el proceso de inscripción y pagos, a través de correo electrónico, </a:t>
            </a:r>
            <a:r>
              <a:rPr lang="es-ES" sz="2400" dirty="0" err="1"/>
              <a:t>whatsaap</a:t>
            </a:r>
            <a:r>
              <a:rPr lang="es-ES" sz="2400" dirty="0"/>
              <a:t> y/o llamada. </a:t>
            </a:r>
            <a:endParaRPr lang="es-ES" sz="2400" dirty="0" smtClean="0"/>
          </a:p>
          <a:p>
            <a:r>
              <a:rPr lang="es-ES" sz="2400" dirty="0" smtClean="0"/>
              <a:t>3</a:t>
            </a:r>
            <a:r>
              <a:rPr lang="es-ES" sz="2400" dirty="0"/>
              <a:t>. Empezar el proceso de formación en las fechas </a:t>
            </a:r>
            <a:r>
              <a:rPr lang="es-ES" sz="2400" dirty="0" smtClean="0"/>
              <a:t>estipuladas.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003644"/>
            <a:ext cx="5528934" cy="36859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0837" y="1302328"/>
            <a:ext cx="73244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Misión de la Academia FICM de Ajedrez:</a:t>
            </a:r>
          </a:p>
          <a:p>
            <a:endParaRPr lang="es-ES" dirty="0"/>
          </a:p>
          <a:p>
            <a:pPr algn="just"/>
            <a:r>
              <a:rPr lang="es-ES" dirty="0"/>
              <a:t>En la Academia FICM de Ajedrez, nos comprometemos a brindar una formación integral a través del ajedrez, fomentando el desarrollo del pensamiento estratégico y los valores fundamentales. Nuestra misión es cultivar un entorno educativo y enriquecedor que inspire el crecimiento personal, la toma de decisiones informada y la promoción de una comunidad global cohesionada por la pasión por el ajedrez.</a:t>
            </a:r>
          </a:p>
          <a:p>
            <a:endParaRPr lang="es-ES" dirty="0"/>
          </a:p>
          <a:p>
            <a:r>
              <a:rPr lang="es-ES" b="1" dirty="0"/>
              <a:t>Visión de la Academia FICM de Ajedrez:</a:t>
            </a:r>
          </a:p>
          <a:p>
            <a:endParaRPr lang="es-ES" dirty="0"/>
          </a:p>
          <a:p>
            <a:pPr algn="just"/>
            <a:r>
              <a:rPr lang="es-ES" dirty="0"/>
              <a:t>Nos visualizamos como líderes reconocidos a nivel mundial en la enseñanza del ajedrez, contribuyendo significativamente al desarrollo intelectual y ético de nuestros estudiantes. Buscamos expandir nuestra presencia más allá de las fronteras colombianas, aprovechando nuestra plataforma en línea para llegar a un público diverso y ofrecer oportunidades de aprendizaje accesibles a cualquier persona interesada en potenciar sus habilidades cognitivas y fortalecer sus valores a través del fascinante mundo del ajedrez.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  <a:hlinkClick r:id="rId4"/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65" y="1302328"/>
            <a:ext cx="3828918" cy="26325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64" y="4000706"/>
            <a:ext cx="3828919" cy="25526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7090" y="1173018"/>
            <a:ext cx="774931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Curso ONLINE GRUPAL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El curso se abre con un mínimo de 5 estudiantes y un máximo de 20 estudiantes.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8 clases Bimestrales de 1:30 minutos</a:t>
            </a:r>
          </a:p>
          <a:p>
            <a:r>
              <a:rPr lang="es-CO" b="1" dirty="0" smtClean="0"/>
              <a:t>Incluye</a:t>
            </a:r>
            <a:r>
              <a:rPr lang="es-CO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Plataforma especializada / </a:t>
            </a:r>
            <a:r>
              <a:rPr lang="es-CO" dirty="0" err="1" smtClean="0"/>
              <a:t>Masterclass</a:t>
            </a:r>
            <a:r>
              <a:rPr lang="es-CO" dirty="0" smtClean="0"/>
              <a:t> mensual/ Revista especializada PDF/ Torneos todos los sábados/ Boletines de estudios de partidas de los estudiantes/ Actividades culturales/ integración al equipo/ acompañamiento opción deportiva.</a:t>
            </a:r>
          </a:p>
          <a:p>
            <a:r>
              <a:rPr lang="es-CO" b="1" dirty="0" smtClean="0"/>
              <a:t>Modalidad </a:t>
            </a:r>
            <a:r>
              <a:rPr lang="es-CO" b="1" dirty="0" smtClean="0"/>
              <a:t>ONLINE</a:t>
            </a:r>
            <a:endParaRPr lang="en-U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026399" y="1173018"/>
            <a:ext cx="36114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Inicio de clases:</a:t>
            </a:r>
          </a:p>
          <a:p>
            <a:r>
              <a:rPr lang="es-CO" dirty="0" smtClean="0"/>
              <a:t>Febrero 2024</a:t>
            </a:r>
          </a:p>
          <a:p>
            <a:endParaRPr lang="es-CO" dirty="0"/>
          </a:p>
          <a:p>
            <a:r>
              <a:rPr lang="es-CO" dirty="0" smtClean="0"/>
              <a:t>Los cursos se abrirán por niveles según se van avanzando en los periodos académicos.</a:t>
            </a:r>
          </a:p>
          <a:p>
            <a:r>
              <a:rPr lang="es-CO" b="1" dirty="0" smtClean="0"/>
              <a:t>Básico</a:t>
            </a:r>
          </a:p>
          <a:p>
            <a:r>
              <a:rPr lang="es-CO" b="1" dirty="0" smtClean="0"/>
              <a:t>Intermedio</a:t>
            </a:r>
          </a:p>
          <a:p>
            <a:r>
              <a:rPr lang="es-CO" b="1" dirty="0" smtClean="0"/>
              <a:t>Avanzado.</a:t>
            </a:r>
          </a:p>
          <a:p>
            <a:endParaRPr lang="es-CO" b="1" dirty="0"/>
          </a:p>
          <a:p>
            <a:r>
              <a:rPr lang="es-CO" b="1" dirty="0" smtClean="0"/>
              <a:t>Cursos presenciales en Bogotá</a:t>
            </a:r>
          </a:p>
          <a:p>
            <a:endParaRPr lang="es-CO" dirty="0"/>
          </a:p>
          <a:p>
            <a:r>
              <a:rPr lang="es-CO" b="1" dirty="0" smtClean="0">
                <a:solidFill>
                  <a:schemeClr val="accent2">
                    <a:lumMod val="75000"/>
                  </a:schemeClr>
                </a:solidFill>
              </a:rPr>
              <a:t>Modalidades personalizadas a solicitud.</a:t>
            </a:r>
          </a:p>
          <a:p>
            <a:r>
              <a:rPr lang="es-CO" b="1" dirty="0" smtClean="0">
                <a:solidFill>
                  <a:schemeClr val="accent2">
                    <a:lumMod val="75000"/>
                  </a:schemeClr>
                </a:solidFill>
              </a:rPr>
              <a:t>Horario a convenir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8" r="3064" b="9034"/>
          <a:stretch/>
        </p:blipFill>
        <p:spPr>
          <a:xfrm>
            <a:off x="452584" y="3980873"/>
            <a:ext cx="6055968" cy="25724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9670" y="1633771"/>
            <a:ext cx="550840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/>
              <a:t>HORARIO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 smtClean="0"/>
              <a:t>Viernes de 2:00 a 3:30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 smtClean="0"/>
              <a:t>El curso se abre con un mínimo de 5 estudiantes y un máximo de 20 estudiantes.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 smtClean="0"/>
              <a:t>(Si se registran más de 20 se abre nuevo grupo)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 smtClean="0"/>
              <a:t>8 clases Bimestrales de 1:30 minutos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t="9996" r="6520" b="6380"/>
          <a:stretch/>
        </p:blipFill>
        <p:spPr>
          <a:xfrm>
            <a:off x="5892801" y="1182255"/>
            <a:ext cx="5615708" cy="32269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9" b="23109"/>
          <a:stretch/>
        </p:blipFill>
        <p:spPr>
          <a:xfrm>
            <a:off x="5892801" y="4478068"/>
            <a:ext cx="3796144" cy="21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00036" y="1068288"/>
            <a:ext cx="268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Costos de inversión</a:t>
            </a:r>
            <a:endParaRPr lang="en-U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45" y="1468398"/>
            <a:ext cx="4508987" cy="450898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04508" y="5977384"/>
            <a:ext cx="455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Semestral: $340.000 / Anual : $620.000</a:t>
            </a:r>
            <a:endParaRPr lang="en-US" sz="2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170535" y="5977384"/>
            <a:ext cx="455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Semestral: $750.000 / Anual : $1.400.000</a:t>
            </a:r>
            <a:endParaRPr lang="en-US" sz="20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8" y="1460802"/>
            <a:ext cx="4516582" cy="45165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69" y="1633220"/>
            <a:ext cx="3112634" cy="17430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94" y="1609484"/>
            <a:ext cx="2619375" cy="1743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" y="3579000"/>
            <a:ext cx="2814646" cy="14732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89" y="1406258"/>
            <a:ext cx="2768381" cy="391567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90" y="3509817"/>
            <a:ext cx="2922513" cy="29225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0" y="1406258"/>
            <a:ext cx="2861871" cy="202274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030926" y="1252020"/>
            <a:ext cx="27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Plataformas especializadas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145280" y="3673042"/>
            <a:ext cx="27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Semanas temáticas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2928" y="5137265"/>
            <a:ext cx="277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Actividades culturales internacionales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8" y="1436873"/>
            <a:ext cx="4089636" cy="30612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15" y="1324029"/>
            <a:ext cx="3174080" cy="31740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6" y="1708727"/>
            <a:ext cx="2953884" cy="29538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94" y="3870758"/>
            <a:ext cx="2953884" cy="27564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89228" y="5833443"/>
            <a:ext cx="27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Programa femenino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83625" y="1252207"/>
            <a:ext cx="27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Programa de becas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8432649" y="4879636"/>
            <a:ext cx="277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Revista especializada y </a:t>
            </a:r>
            <a:r>
              <a:rPr lang="es-CO" dirty="0" err="1" smtClean="0"/>
              <a:t>masterclass</a:t>
            </a:r>
            <a:r>
              <a:rPr lang="es-CO" dirty="0" smtClean="0"/>
              <a:t> mensual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3964" y="1182254"/>
            <a:ext cx="73244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Valores Fundamentales:</a:t>
            </a:r>
          </a:p>
          <a:p>
            <a:endParaRPr lang="es-ES" dirty="0"/>
          </a:p>
          <a:p>
            <a:r>
              <a:rPr lang="es-ES" b="1" dirty="0"/>
              <a:t>Excelencia Educativa</a:t>
            </a:r>
            <a:r>
              <a:rPr lang="es-ES" dirty="0"/>
              <a:t>: Nos esforzamos por ofrecer programas educativos de alta calidad, centrados en el estímulo del pensamiento crítico y estratégico.</a:t>
            </a:r>
          </a:p>
          <a:p>
            <a:endParaRPr lang="es-ES" dirty="0"/>
          </a:p>
          <a:p>
            <a:r>
              <a:rPr lang="es-ES" b="1" dirty="0"/>
              <a:t>Inclusividad: </a:t>
            </a:r>
            <a:r>
              <a:rPr lang="es-ES" dirty="0"/>
              <a:t>Promovemos un entorno inclusivo que acoge a personas de todas las edades, niveles de habilidad y trasfondos culturales.</a:t>
            </a:r>
          </a:p>
          <a:p>
            <a:endParaRPr lang="es-ES" dirty="0"/>
          </a:p>
          <a:p>
            <a:r>
              <a:rPr lang="es-ES" b="1" dirty="0"/>
              <a:t>Ética y Respeto: </a:t>
            </a:r>
            <a:r>
              <a:rPr lang="es-ES" dirty="0"/>
              <a:t>Fomentamos valores éticos y el respeto mutuo, creando una comunidad en la que todos los participantes se sientan valorados y apreciados.</a:t>
            </a:r>
          </a:p>
          <a:p>
            <a:endParaRPr lang="es-ES" dirty="0"/>
          </a:p>
          <a:p>
            <a:r>
              <a:rPr lang="es-ES" b="1" dirty="0"/>
              <a:t>Innovación Continua: </a:t>
            </a:r>
            <a:r>
              <a:rPr lang="es-ES" dirty="0"/>
              <a:t>Buscamos constantemente nuevas formas de enriquecer la experiencia de aprendizaje, adaptándonos a las necesidades cambiantes de nuestros estudiantes.</a:t>
            </a:r>
          </a:p>
          <a:p>
            <a:endParaRPr lang="es-ES" dirty="0"/>
          </a:p>
          <a:p>
            <a:r>
              <a:rPr lang="es-ES" b="1" dirty="0"/>
              <a:t>Responsabilidad Social: </a:t>
            </a:r>
            <a:r>
              <a:rPr lang="es-ES" dirty="0"/>
              <a:t>Contribuimos activamente al bienestar social y comunitario, utilizando el ajedrez como herramienta para el desarrollo personal y colectivo.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71" y="1828154"/>
            <a:ext cx="4586823" cy="30578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4182" y="1108363"/>
            <a:ext cx="71027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/>
              <a:t>Beneficios de la Alianza entre la Academia de Ajedrez FICM y el Grupo Home </a:t>
            </a:r>
            <a:r>
              <a:rPr lang="es-ES" sz="1400" b="1" dirty="0" err="1"/>
              <a:t>School</a:t>
            </a:r>
            <a:r>
              <a:rPr lang="es-ES" sz="1400" b="1" dirty="0"/>
              <a:t> </a:t>
            </a:r>
            <a:r>
              <a:rPr lang="es-ES" sz="1400" b="1" dirty="0" err="1"/>
              <a:t>Hommik</a:t>
            </a:r>
            <a:r>
              <a:rPr lang="es-ES" sz="1400" b="1" dirty="0"/>
              <a:t>: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dirty="0"/>
              <a:t>Experiencia Pedagógica Sinigual: </a:t>
            </a:r>
            <a:r>
              <a:rPr lang="es-ES" sz="1400" dirty="0"/>
              <a:t>La alianza combina la reconocida trayectoria educativa de la Academia de Ajedrez FICM con la innovadora metodología de enseñanza de Home </a:t>
            </a:r>
            <a:r>
              <a:rPr lang="es-ES" sz="1400" dirty="0" err="1"/>
              <a:t>School</a:t>
            </a:r>
            <a:r>
              <a:rPr lang="es-ES" sz="1400" dirty="0"/>
              <a:t> </a:t>
            </a:r>
            <a:r>
              <a:rPr lang="es-ES" sz="1400" dirty="0" err="1"/>
              <a:t>Hommik</a:t>
            </a:r>
            <a:r>
              <a:rPr lang="es-ES" sz="1400" dirty="0"/>
              <a:t>, brindando a los estudiantes una experiencia pedagógica única que integra a la perfección el ajedrez y el aprendizaje académico.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dirty="0"/>
              <a:t>Reducción de Costos:</a:t>
            </a:r>
            <a:r>
              <a:rPr lang="es-ES" sz="1400" dirty="0"/>
              <a:t> Gracias a esta colaboración estratégica, los participantes disfrutarán de una significativa reducción de costos en comparación con programas similares. La optimización de recursos y la eficiencia operativa permiten ofrecer una educación de calidad a un precio más accesible.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dirty="0"/>
              <a:t>Acceso a Recursos Exclusivos</a:t>
            </a:r>
            <a:r>
              <a:rPr lang="es-ES" sz="1400" dirty="0"/>
              <a:t>: Los estudiantes de la alianza tendrán acceso a una amplia gama de recursos exclusivos, incluyendo materiales didácticos especializados, plataformas de aprendizaje en línea y eventos conjuntos que enriquecerán su experiencia educativa.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dirty="0"/>
              <a:t>Programas </a:t>
            </a:r>
            <a:r>
              <a:rPr lang="es-ES" sz="1400" b="1" dirty="0" smtClean="0"/>
              <a:t>Personalizados y grupales</a:t>
            </a:r>
            <a:r>
              <a:rPr lang="es-ES" sz="1400" dirty="0" smtClean="0"/>
              <a:t>: </a:t>
            </a:r>
            <a:r>
              <a:rPr lang="es-ES" sz="1400" dirty="0"/>
              <a:t>La combinación de la experiencia de FICM en la enseñanza de ajedrez y el enfoque personalizado de Home </a:t>
            </a:r>
            <a:r>
              <a:rPr lang="es-ES" sz="1400" dirty="0" err="1"/>
              <a:t>School</a:t>
            </a:r>
            <a:r>
              <a:rPr lang="es-ES" sz="1400" dirty="0"/>
              <a:t> </a:t>
            </a:r>
            <a:r>
              <a:rPr lang="es-ES" sz="1400" dirty="0" err="1"/>
              <a:t>Hommik</a:t>
            </a:r>
            <a:r>
              <a:rPr lang="es-ES" sz="1400" dirty="0"/>
              <a:t> permite la creación de programas educativos a medida, adaptados a las necesidades individuales de cada estudiante, garantizando un aprendizaje efectivo y significativo.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dirty="0"/>
              <a:t>Certificaciones y Reconocimientos Dual: </a:t>
            </a:r>
            <a:r>
              <a:rPr lang="es-ES" sz="1400" dirty="0"/>
              <a:t>Al completar con éxito los programas de esta alianza, los estudiantes obtendrán certificaciones y reconocimientos tanto de la Academia de Ajedrez FICM como del Grupo Home </a:t>
            </a:r>
            <a:r>
              <a:rPr lang="es-ES" sz="1400" dirty="0" err="1"/>
              <a:t>School</a:t>
            </a:r>
            <a:r>
              <a:rPr lang="es-ES" sz="1400" dirty="0"/>
              <a:t> </a:t>
            </a:r>
            <a:r>
              <a:rPr lang="es-ES" sz="1400" dirty="0" err="1"/>
              <a:t>Hommik</a:t>
            </a:r>
            <a:r>
              <a:rPr lang="es-ES" sz="1400" dirty="0"/>
              <a:t>, fortaleciendo su perfil académico y brindándoles un respaldo valioso en su desarrollo educativo</a:t>
            </a:r>
            <a:r>
              <a:rPr lang="es-ES" sz="1600" dirty="0"/>
              <a:t>.</a:t>
            </a:r>
            <a:endParaRPr lang="en-U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2695"/>
            <a:ext cx="979055" cy="96559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56145" y="668178"/>
            <a:ext cx="270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Academia FICM Ajedrez</a:t>
            </a:r>
            <a:endParaRPr lang="es-E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270948" y="6553320"/>
            <a:ext cx="24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www.academiaficm.com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44" y="1671135"/>
            <a:ext cx="4240461" cy="28269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810</Words>
  <Application>Microsoft Office PowerPoint</Application>
  <PresentationFormat>Panorámica</PresentationFormat>
  <Paragraphs>85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Asus</cp:lastModifiedBy>
  <cp:revision>11</cp:revision>
  <dcterms:modified xsi:type="dcterms:W3CDTF">2024-01-27T16:31:55Z</dcterms:modified>
</cp:coreProperties>
</file>